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8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2D906A41-3739-472D-8703-BED4979010AE}" type="datetimeFigureOut">
              <a:rPr lang="en-US" smtClean="0"/>
              <a:t>10/30/2020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ACFA5E5F-DC58-4750-B38D-EAFD2E75DD6B}"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297314730"/>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906A41-3739-472D-8703-BED4979010AE}"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A5E5F-DC58-4750-B38D-EAFD2E75DD6B}" type="slidenum">
              <a:rPr lang="en-US" smtClean="0"/>
              <a:t>‹#›</a:t>
            </a:fld>
            <a:endParaRPr lang="en-US"/>
          </a:p>
        </p:txBody>
      </p:sp>
    </p:spTree>
    <p:extLst>
      <p:ext uri="{BB962C8B-B14F-4D97-AF65-F5344CB8AC3E}">
        <p14:creationId xmlns:p14="http://schemas.microsoft.com/office/powerpoint/2010/main" val="131628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D906A41-3739-472D-8703-BED4979010AE}" type="datetimeFigureOut">
              <a:rPr lang="en-US" smtClean="0"/>
              <a:t>10/30/2020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ACFA5E5F-DC58-4750-B38D-EAFD2E75DD6B}"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4098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906A41-3739-472D-8703-BED4979010AE}"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A5E5F-DC58-4750-B38D-EAFD2E75DD6B}" type="slidenum">
              <a:rPr lang="en-US" smtClean="0"/>
              <a:t>‹#›</a:t>
            </a:fld>
            <a:endParaRPr lang="en-US"/>
          </a:p>
        </p:txBody>
      </p:sp>
    </p:spTree>
    <p:extLst>
      <p:ext uri="{BB962C8B-B14F-4D97-AF65-F5344CB8AC3E}">
        <p14:creationId xmlns:p14="http://schemas.microsoft.com/office/powerpoint/2010/main" val="4272286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2D906A41-3739-472D-8703-BED4979010AE}" type="datetimeFigureOut">
              <a:rPr lang="en-US" smtClean="0"/>
              <a:t>10/30/2020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ACFA5E5F-DC58-4750-B38D-EAFD2E75DD6B}"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35831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906A41-3739-472D-8703-BED4979010AE}"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A5E5F-DC58-4750-B38D-EAFD2E75DD6B}" type="slidenum">
              <a:rPr lang="en-US" smtClean="0"/>
              <a:t>‹#›</a:t>
            </a:fld>
            <a:endParaRPr lang="en-US"/>
          </a:p>
        </p:txBody>
      </p:sp>
    </p:spTree>
    <p:extLst>
      <p:ext uri="{BB962C8B-B14F-4D97-AF65-F5344CB8AC3E}">
        <p14:creationId xmlns:p14="http://schemas.microsoft.com/office/powerpoint/2010/main" val="3919430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906A41-3739-472D-8703-BED4979010AE}" type="datetimeFigureOut">
              <a:rPr lang="en-US" smtClean="0"/>
              <a:t>10/30/2020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A5E5F-DC58-4750-B38D-EAFD2E75DD6B}" type="slidenum">
              <a:rPr lang="en-US" smtClean="0"/>
              <a:t>‹#›</a:t>
            </a:fld>
            <a:endParaRPr lang="en-US"/>
          </a:p>
        </p:txBody>
      </p:sp>
    </p:spTree>
    <p:extLst>
      <p:ext uri="{BB962C8B-B14F-4D97-AF65-F5344CB8AC3E}">
        <p14:creationId xmlns:p14="http://schemas.microsoft.com/office/powerpoint/2010/main" val="2778194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906A41-3739-472D-8703-BED4979010AE}" type="datetimeFigureOut">
              <a:rPr lang="en-US" smtClean="0"/>
              <a:t>10/30/2020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A5E5F-DC58-4750-B38D-EAFD2E75DD6B}" type="slidenum">
              <a:rPr lang="en-US" smtClean="0"/>
              <a:t>‹#›</a:t>
            </a:fld>
            <a:endParaRPr lang="en-US"/>
          </a:p>
        </p:txBody>
      </p:sp>
    </p:spTree>
    <p:extLst>
      <p:ext uri="{BB962C8B-B14F-4D97-AF65-F5344CB8AC3E}">
        <p14:creationId xmlns:p14="http://schemas.microsoft.com/office/powerpoint/2010/main" val="96695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2D906A41-3739-472D-8703-BED4979010AE}" type="datetimeFigureOut">
              <a:rPr lang="en-US" smtClean="0"/>
              <a:t>10/30/2020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A5E5F-DC58-4750-B38D-EAFD2E75DD6B}" type="slidenum">
              <a:rPr lang="en-US" smtClean="0"/>
              <a:t>‹#›</a:t>
            </a:fld>
            <a:endParaRPr lang="en-US"/>
          </a:p>
        </p:txBody>
      </p:sp>
    </p:spTree>
    <p:extLst>
      <p:ext uri="{BB962C8B-B14F-4D97-AF65-F5344CB8AC3E}">
        <p14:creationId xmlns:p14="http://schemas.microsoft.com/office/powerpoint/2010/main" val="3272103031"/>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2D906A41-3739-472D-8703-BED4979010AE}" type="datetimeFigureOut">
              <a:rPr lang="en-US" smtClean="0"/>
              <a:t>10/30/2020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ACFA5E5F-DC58-4750-B38D-EAFD2E75DD6B}" type="slidenum">
              <a:rPr lang="en-US" smtClean="0"/>
              <a:t>‹#›</a:t>
            </a:fld>
            <a:endParaRPr lang="en-US"/>
          </a:p>
        </p:txBody>
      </p:sp>
    </p:spTree>
    <p:extLst>
      <p:ext uri="{BB962C8B-B14F-4D97-AF65-F5344CB8AC3E}">
        <p14:creationId xmlns:p14="http://schemas.microsoft.com/office/powerpoint/2010/main" val="3741704297"/>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2D906A41-3739-472D-8703-BED4979010AE}" type="datetimeFigureOut">
              <a:rPr lang="en-US" smtClean="0"/>
              <a:t>10/30/2020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ACFA5E5F-DC58-4750-B38D-EAFD2E75DD6B}" type="slidenum">
              <a:rPr lang="en-US" smtClean="0"/>
              <a:t>‹#›</a:t>
            </a:fld>
            <a:endParaRPr lang="en-US"/>
          </a:p>
        </p:txBody>
      </p:sp>
    </p:spTree>
    <p:extLst>
      <p:ext uri="{BB962C8B-B14F-4D97-AF65-F5344CB8AC3E}">
        <p14:creationId xmlns:p14="http://schemas.microsoft.com/office/powerpoint/2010/main" val="7521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2D906A41-3739-472D-8703-BED4979010AE}" type="datetimeFigureOut">
              <a:rPr lang="en-US" smtClean="0"/>
              <a:t>10/30/2020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ACFA5E5F-DC58-4750-B38D-EAFD2E75DD6B}"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20798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0062-42ED-4992-AFA9-FF574E8591C7}"/>
              </a:ext>
            </a:extLst>
          </p:cNvPr>
          <p:cNvSpPr>
            <a:spLocks noGrp="1"/>
          </p:cNvSpPr>
          <p:nvPr>
            <p:ph type="ctrTitle"/>
          </p:nvPr>
        </p:nvSpPr>
        <p:spPr/>
        <p:txBody>
          <a:bodyPr>
            <a:normAutofit/>
          </a:bodyPr>
          <a:lstStyle/>
          <a:p>
            <a:r>
              <a:rPr lang="en-US" sz="2800" b="1" dirty="0">
                <a:solidFill>
                  <a:schemeClr val="accent2">
                    <a:lumMod val="75000"/>
                  </a:schemeClr>
                </a:solidFill>
                <a:effectLst/>
                <a:latin typeface="Calibri" panose="020F0502020204030204" pitchFamily="34" charset="0"/>
                <a:ea typeface="Calibri" panose="020F0502020204030204" pitchFamily="34" charset="0"/>
              </a:rPr>
              <a:t>Diagnosis and Management of celiac disease in adults</a:t>
            </a:r>
            <a:br>
              <a:rPr lang="en-US" sz="2800" dirty="0">
                <a:solidFill>
                  <a:schemeClr val="accent2">
                    <a:lumMod val="75000"/>
                  </a:schemeClr>
                </a:solidFill>
                <a:effectLst/>
                <a:latin typeface="Calibri" panose="020F0502020204030204" pitchFamily="34" charset="0"/>
                <a:ea typeface="Calibri" panose="020F0502020204030204" pitchFamily="34" charset="0"/>
              </a:rPr>
            </a:br>
            <a:endParaRPr lang="en-US" sz="4800" dirty="0">
              <a:solidFill>
                <a:schemeClr val="accent2">
                  <a:lumMod val="75000"/>
                </a:schemeClr>
              </a:solidFill>
            </a:endParaRPr>
          </a:p>
        </p:txBody>
      </p:sp>
      <p:sp>
        <p:nvSpPr>
          <p:cNvPr id="3" name="Subtitle 2">
            <a:extLst>
              <a:ext uri="{FF2B5EF4-FFF2-40B4-BE49-F238E27FC236}">
                <a16:creationId xmlns:a16="http://schemas.microsoft.com/office/drawing/2014/main" id="{FD20FE00-D35B-4E74-A99F-EF346795B457}"/>
              </a:ext>
            </a:extLst>
          </p:cNvPr>
          <p:cNvSpPr>
            <a:spLocks noGrp="1"/>
          </p:cNvSpPr>
          <p:nvPr>
            <p:ph type="subTitle" idx="1"/>
          </p:nvPr>
        </p:nvSpPr>
        <p:spPr>
          <a:xfrm>
            <a:off x="7920752" y="4626754"/>
            <a:ext cx="3793678" cy="1542548"/>
          </a:xfrm>
        </p:spPr>
        <p:txBody>
          <a:bodyPr>
            <a:normAutofit/>
          </a:bodyPr>
          <a:lstStyle/>
          <a:p>
            <a:pPr algn="ctr"/>
            <a:r>
              <a:rPr lang="en-US" sz="2400" dirty="0"/>
              <a:t>Dr </a:t>
            </a:r>
            <a:r>
              <a:rPr lang="en-US" sz="2400" dirty="0" err="1"/>
              <a:t>Seyed</a:t>
            </a:r>
            <a:r>
              <a:rPr lang="en-US" sz="2400" dirty="0"/>
              <a:t> Farshad Allameh</a:t>
            </a:r>
            <a:endParaRPr lang="fa-IR" sz="2400" dirty="0"/>
          </a:p>
          <a:p>
            <a:pPr algn="ctr"/>
            <a:r>
              <a:rPr lang="en-US" dirty="0"/>
              <a:t>Tehran University of Medical Sciences</a:t>
            </a:r>
          </a:p>
        </p:txBody>
      </p:sp>
    </p:spTree>
    <p:extLst>
      <p:ext uri="{BB962C8B-B14F-4D97-AF65-F5344CB8AC3E}">
        <p14:creationId xmlns:p14="http://schemas.microsoft.com/office/powerpoint/2010/main" val="3043943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806AB-62A8-411B-BFFF-7581BB80EF1B}"/>
              </a:ext>
            </a:extLst>
          </p:cNvPr>
          <p:cNvSpPr>
            <a:spLocks noGrp="1"/>
          </p:cNvSpPr>
          <p:nvPr>
            <p:ph type="title"/>
          </p:nvPr>
        </p:nvSpPr>
        <p:spPr/>
        <p:txBody>
          <a:bodyPr/>
          <a:lstStyle/>
          <a:p>
            <a:br>
              <a:rPr lang="en-US" sz="1800" b="1" dirty="0">
                <a:solidFill>
                  <a:srgbClr val="000000"/>
                </a:solidFill>
                <a:effectLst/>
                <a:latin typeface="Calibri" panose="020F0502020204030204" pitchFamily="34" charset="0"/>
                <a:ea typeface="Calibri" panose="020F0502020204030204" pitchFamily="34" charset="0"/>
              </a:rPr>
            </a:br>
            <a:r>
              <a:rPr lang="en-US" sz="1800" b="1" dirty="0">
                <a:solidFill>
                  <a:srgbClr val="000000"/>
                </a:solidFill>
                <a:effectLst/>
                <a:latin typeface="Calibri" panose="020F0502020204030204" pitchFamily="34" charset="0"/>
                <a:ea typeface="Calibri" panose="020F0502020204030204" pitchFamily="34" charset="0"/>
              </a:rPr>
              <a:t>Management of celiac disease </a:t>
            </a:r>
            <a:endParaRPr lang="en-US" dirty="0"/>
          </a:p>
        </p:txBody>
      </p:sp>
      <p:sp>
        <p:nvSpPr>
          <p:cNvPr id="3" name="Content Placeholder 2">
            <a:extLst>
              <a:ext uri="{FF2B5EF4-FFF2-40B4-BE49-F238E27FC236}">
                <a16:creationId xmlns:a16="http://schemas.microsoft.com/office/drawing/2014/main" id="{978F336D-A373-40BC-8088-0B265C96006D}"/>
              </a:ext>
            </a:extLst>
          </p:cNvPr>
          <p:cNvSpPr>
            <a:spLocks noGrp="1"/>
          </p:cNvSpPr>
          <p:nvPr>
            <p:ph idx="1"/>
          </p:nvPr>
        </p:nvSpPr>
        <p:spPr/>
        <p:txBody>
          <a:bodyPr/>
          <a:lstStyle/>
          <a:p>
            <a:pPr marL="6350" marR="0" indent="-6350" algn="just">
              <a:lnSpc>
                <a:spcPct val="107000"/>
              </a:lnSpc>
              <a:spcBef>
                <a:spcPts val="0"/>
              </a:spcBef>
              <a:spcAft>
                <a:spcPts val="990"/>
              </a:spcAft>
            </a:pPr>
            <a:r>
              <a:rPr lang="en-US" sz="1800" dirty="0">
                <a:solidFill>
                  <a:srgbClr val="000000"/>
                </a:solidFill>
                <a:effectLst/>
                <a:latin typeface="Calibri" panose="020F0502020204030204" pitchFamily="34" charset="0"/>
                <a:ea typeface="Calibri" panose="020F0502020204030204" pitchFamily="34" charset="0"/>
              </a:rPr>
              <a:t>As a general rule, there are six key elements in the management of patients with celiac disease, which can be summarized with the following acronym :</a:t>
            </a:r>
          </a:p>
          <a:p>
            <a:pPr marL="342900" marR="0" lvl="0" indent="-342900" algn="just" fontAlgn="base">
              <a:lnSpc>
                <a:spcPct val="107000"/>
              </a:lnSpc>
              <a:spcBef>
                <a:spcPts val="0"/>
              </a:spcBef>
              <a:spcAft>
                <a:spcPts val="405"/>
              </a:spcAft>
              <a:buClr>
                <a:srgbClr val="000000"/>
              </a:buClr>
              <a:buSzPts val="700"/>
              <a:buFont typeface="Arial" panose="020B0604020202020204" pitchFamily="34" charset="0"/>
              <a:buChar char="●"/>
            </a:pPr>
            <a:r>
              <a:rPr lang="en-US" sz="1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Consultation with a skilled dietitian</a:t>
            </a:r>
          </a:p>
          <a:p>
            <a:pPr marL="342900" marR="0" lvl="0" indent="-342900" algn="just" fontAlgn="base">
              <a:lnSpc>
                <a:spcPct val="107000"/>
              </a:lnSpc>
              <a:spcBef>
                <a:spcPts val="0"/>
              </a:spcBef>
              <a:spcAft>
                <a:spcPts val="405"/>
              </a:spcAft>
              <a:buClr>
                <a:srgbClr val="000000"/>
              </a:buClr>
              <a:buSzPts val="700"/>
              <a:buFont typeface="Arial" panose="020B0604020202020204" pitchFamily="34" charset="0"/>
              <a:buChar char="●"/>
            </a:pPr>
            <a:r>
              <a:rPr lang="en-US" sz="1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Education about the disease</a:t>
            </a:r>
          </a:p>
          <a:p>
            <a:pPr marL="342900" marR="0" lvl="0" indent="-342900" algn="just" fontAlgn="base">
              <a:lnSpc>
                <a:spcPct val="107000"/>
              </a:lnSpc>
              <a:spcBef>
                <a:spcPts val="0"/>
              </a:spcBef>
              <a:spcAft>
                <a:spcPts val="395"/>
              </a:spcAft>
              <a:buClr>
                <a:srgbClr val="000000"/>
              </a:buClr>
              <a:buSzPts val="700"/>
              <a:buFont typeface="Arial" panose="020B0604020202020204" pitchFamily="34" charset="0"/>
              <a:buChar char="●"/>
            </a:pPr>
            <a:r>
              <a:rPr lang="en-US" sz="1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Lifelong adherence to a gluten-free diet</a:t>
            </a:r>
          </a:p>
          <a:p>
            <a:pPr marL="342900" marR="0" lvl="0" indent="-342900" algn="just" fontAlgn="base">
              <a:lnSpc>
                <a:spcPct val="107000"/>
              </a:lnSpc>
              <a:spcBef>
                <a:spcPts val="0"/>
              </a:spcBef>
              <a:spcAft>
                <a:spcPts val="400"/>
              </a:spcAft>
              <a:buClr>
                <a:srgbClr val="000000"/>
              </a:buClr>
              <a:buSzPts val="700"/>
              <a:buFont typeface="Arial" panose="020B0604020202020204" pitchFamily="34" charset="0"/>
              <a:buChar char="●"/>
            </a:pPr>
            <a:r>
              <a:rPr lang="en-US" sz="1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Identi</a:t>
            </a:r>
            <a:r>
              <a:rPr lang="en-US" sz="18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fi</a:t>
            </a:r>
            <a:r>
              <a:rPr lang="en-US" sz="1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cation and treatment of nutritional deficiencies</a:t>
            </a:r>
          </a:p>
          <a:p>
            <a:pPr marL="342900" marR="0" lvl="0" indent="-342900" algn="just" fontAlgn="base">
              <a:lnSpc>
                <a:spcPct val="107000"/>
              </a:lnSpc>
              <a:spcBef>
                <a:spcPts val="0"/>
              </a:spcBef>
              <a:spcAft>
                <a:spcPts val="400"/>
              </a:spcAft>
              <a:buClr>
                <a:srgbClr val="000000"/>
              </a:buClr>
              <a:buSzPts val="700"/>
              <a:buFont typeface="Arial" panose="020B0604020202020204" pitchFamily="34" charset="0"/>
              <a:buChar char="●"/>
            </a:pPr>
            <a:r>
              <a:rPr lang="en-US" sz="1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Access to an advocacy group</a:t>
            </a:r>
          </a:p>
          <a:p>
            <a:pPr marL="342900" marR="0" lvl="0" indent="-342900" algn="just" fontAlgn="base">
              <a:lnSpc>
                <a:spcPct val="107000"/>
              </a:lnSpc>
              <a:spcBef>
                <a:spcPts val="0"/>
              </a:spcBef>
              <a:spcAft>
                <a:spcPts val="985"/>
              </a:spcAft>
              <a:buClr>
                <a:srgbClr val="000000"/>
              </a:buClr>
              <a:buSzPts val="700"/>
              <a:buFont typeface="Arial" panose="020B0604020202020204" pitchFamily="34" charset="0"/>
              <a:buChar char="●"/>
            </a:pPr>
            <a:r>
              <a:rPr lang="en-US" sz="1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Continuous long-term follow-up by a multidisciplinary team</a:t>
            </a:r>
          </a:p>
          <a:p>
            <a:endParaRPr lang="en-US" dirty="0"/>
          </a:p>
        </p:txBody>
      </p:sp>
    </p:spTree>
    <p:extLst>
      <p:ext uri="{BB962C8B-B14F-4D97-AF65-F5344CB8AC3E}">
        <p14:creationId xmlns:p14="http://schemas.microsoft.com/office/powerpoint/2010/main" val="3024137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B1A12-E99F-405B-9967-110E2AB24B84}"/>
              </a:ext>
            </a:extLst>
          </p:cNvPr>
          <p:cNvSpPr>
            <a:spLocks noGrp="1"/>
          </p:cNvSpPr>
          <p:nvPr>
            <p:ph type="title"/>
          </p:nvPr>
        </p:nvSpPr>
        <p:spPr/>
        <p:txBody>
          <a:bodyPr/>
          <a:lstStyle/>
          <a:p>
            <a:br>
              <a:rPr lang="en-US" sz="1800" b="1" kern="0" dirty="0">
                <a:solidFill>
                  <a:schemeClr val="tx1"/>
                </a:solidFill>
                <a:effectLst/>
                <a:latin typeface="Calibri" panose="020F0502020204030204" pitchFamily="34" charset="0"/>
                <a:ea typeface="Calibri" panose="020F0502020204030204" pitchFamily="34" charset="0"/>
              </a:rPr>
            </a:br>
            <a:r>
              <a:rPr lang="en-US" sz="1800" b="1" kern="0" dirty="0">
                <a:solidFill>
                  <a:schemeClr val="tx1"/>
                </a:solidFill>
                <a:effectLst/>
                <a:latin typeface="Calibri" panose="020F0502020204030204" pitchFamily="34" charset="0"/>
                <a:ea typeface="Calibri" panose="020F0502020204030204" pitchFamily="34" charset="0"/>
              </a:rPr>
              <a:t>DIETARY COUNSELING</a:t>
            </a:r>
            <a:br>
              <a:rPr lang="en-US" sz="1800" b="1" kern="0" dirty="0">
                <a:solidFill>
                  <a:srgbClr val="008006"/>
                </a:solidFill>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7BC1699B-0343-4BF6-82E8-5459C7FDC926}"/>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rPr>
              <a:t>The principal sources of dietary gluten are wheat, rye, and barley</a:t>
            </a:r>
            <a:endParaRPr lang="fa-IR" sz="1800" dirty="0">
              <a:solidFill>
                <a:srgbClr val="000000"/>
              </a:solidFill>
              <a:effectLst/>
              <a:latin typeface="Calibri" panose="020F0502020204030204" pitchFamily="34" charset="0"/>
              <a:ea typeface="Calibri" panose="020F0502020204030204" pitchFamily="34" charset="0"/>
            </a:endParaRPr>
          </a:p>
          <a:p>
            <a:r>
              <a:rPr lang="en-US" sz="1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Soybean, rice, corn, potatoes are safe.</a:t>
            </a:r>
            <a:endParaRPr lang="fa-IR" sz="1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r>
              <a:rPr lang="en-US" sz="1800" dirty="0">
                <a:solidFill>
                  <a:srgbClr val="000000"/>
                </a:solidFill>
                <a:effectLst/>
                <a:latin typeface="Calibri" panose="020F0502020204030204" pitchFamily="34" charset="0"/>
                <a:ea typeface="Calibri" panose="020F0502020204030204" pitchFamily="34" charset="0"/>
              </a:rPr>
              <a:t>Medications (pills) generally contain minimal gluten and do not need to be avoided.</a:t>
            </a:r>
            <a:endParaRPr lang="en-US" sz="1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723819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72FAC-99A0-468A-A83B-9BF82EFE54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61449C-0978-42B3-8264-61547A0666CC}"/>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rPr>
              <a:t>Approximately 70 percent of patients have noticeable clinical improvement within two weeks.</a:t>
            </a:r>
          </a:p>
          <a:p>
            <a:r>
              <a:rPr lang="en-US" sz="1800" dirty="0">
                <a:solidFill>
                  <a:srgbClr val="000000"/>
                </a:solidFill>
                <a:effectLst/>
                <a:latin typeface="Calibri" panose="020F0502020204030204" pitchFamily="34" charset="0"/>
                <a:ea typeface="Calibri" panose="020F0502020204030204" pitchFamily="34" charset="0"/>
              </a:rPr>
              <a:t>We suggest that patients be evaluated four to six weeks following the initiation of a gluten-free diet at which time a complete blood count, folate, B12, iron studies, liver chemistries, and serologic testing should be performed. </a:t>
            </a:r>
            <a:endParaRPr lang="en-US" dirty="0"/>
          </a:p>
        </p:txBody>
      </p:sp>
    </p:spTree>
    <p:extLst>
      <p:ext uri="{BB962C8B-B14F-4D97-AF65-F5344CB8AC3E}">
        <p14:creationId xmlns:p14="http://schemas.microsoft.com/office/powerpoint/2010/main" val="751609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1A089-4C9C-4ED3-8FF2-98529E30FAAE}"/>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F437B59-AB48-4343-85C5-09557378B35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79632" y="601473"/>
            <a:ext cx="5533916" cy="6256527"/>
          </a:xfrm>
        </p:spPr>
      </p:pic>
    </p:spTree>
    <p:extLst>
      <p:ext uri="{BB962C8B-B14F-4D97-AF65-F5344CB8AC3E}">
        <p14:creationId xmlns:p14="http://schemas.microsoft.com/office/powerpoint/2010/main" val="1942707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D1F6C-DA04-442C-B71E-48A8760042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AD6AE6-D1EB-4CC6-93AF-B31C7B6A2DD8}"/>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rPr>
              <a:t>IgA anti tissue transglutaminase (</a:t>
            </a:r>
            <a:r>
              <a:rPr lang="en-US" sz="1800" dirty="0" err="1">
                <a:solidFill>
                  <a:srgbClr val="000000"/>
                </a:solidFill>
                <a:effectLst/>
                <a:latin typeface="Calibri" panose="020F0502020204030204" pitchFamily="34" charset="0"/>
                <a:ea typeface="Calibri" panose="020F0502020204030204" pitchFamily="34" charset="0"/>
              </a:rPr>
              <a:t>tTG</a:t>
            </a:r>
            <a:r>
              <a:rPr lang="en-US" sz="1800" dirty="0">
                <a:solidFill>
                  <a:srgbClr val="000000"/>
                </a:solidFill>
                <a:effectLst/>
                <a:latin typeface="Calibri" panose="020F0502020204030204" pitchFamily="34" charset="0"/>
                <a:ea typeface="Calibri" panose="020F0502020204030204" pitchFamily="34" charset="0"/>
              </a:rPr>
              <a:t>) or IgA (or IgG) deamidated gliadin peptide (DGP) should be used to monitor the response to gluten-free diet.</a:t>
            </a:r>
          </a:p>
          <a:p>
            <a:r>
              <a:rPr lang="en-US" sz="1800" dirty="0">
                <a:solidFill>
                  <a:srgbClr val="000000"/>
                </a:solidFill>
                <a:effectLst/>
                <a:latin typeface="Calibri" panose="020F0502020204030204" pitchFamily="34" charset="0"/>
                <a:ea typeface="Calibri" panose="020F0502020204030204" pitchFamily="34" charset="0"/>
              </a:rPr>
              <a:t>Perform serologic testing 6 and 12 months after the initial diagnosis of celiac disease and annually thereafter.</a:t>
            </a:r>
          </a:p>
          <a:p>
            <a:r>
              <a:rPr lang="en-US" sz="1800" dirty="0">
                <a:solidFill>
                  <a:srgbClr val="000000"/>
                </a:solidFill>
                <a:effectLst/>
                <a:latin typeface="Calibri" panose="020F0502020204030204" pitchFamily="34" charset="0"/>
                <a:ea typeface="Calibri" panose="020F0502020204030204" pitchFamily="34" charset="0"/>
              </a:rPr>
              <a:t>The need for a follow-up biopsy in patients with clinical improvement has been debated, especially since serologic testing can be used to monitor recovery and compliance with the diet. </a:t>
            </a:r>
            <a:endParaRPr lang="en-US" sz="1800" dirty="0">
              <a:solidFill>
                <a:srgbClr val="000000"/>
              </a:solidFill>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8558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5292C-18DB-40B5-834F-B392195A5A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01C4B2-A20D-4BD6-9B20-47251B4E80B2}"/>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rPr>
              <a:t>The consensus is that re-biopsy should be undertaken four to six months after commencing a gluten-free diet to confirm the diagnosis and a satisfactory response to the diet. </a:t>
            </a:r>
          </a:p>
          <a:p>
            <a:r>
              <a:rPr lang="en-US" sz="1800" dirty="0">
                <a:solidFill>
                  <a:srgbClr val="000000"/>
                </a:solidFill>
                <a:effectLst/>
                <a:latin typeface="Calibri" panose="020F0502020204030204" pitchFamily="34" charset="0"/>
                <a:ea typeface="Calibri" panose="020F0502020204030204" pitchFamily="34" charset="0"/>
              </a:rPr>
              <a:t>In patients with persistent Marsh 2 or more severe histologic lesions on re-biopsy, a follow-up upper endoscopy with biopsy should be performed in 12 months. </a:t>
            </a:r>
          </a:p>
          <a:p>
            <a:r>
              <a:rPr lang="en-US" sz="1800" dirty="0">
                <a:solidFill>
                  <a:srgbClr val="000000"/>
                </a:solidFill>
                <a:effectLst/>
                <a:latin typeface="Calibri" panose="020F0502020204030204" pitchFamily="34" charset="0"/>
                <a:ea typeface="Calibri" panose="020F0502020204030204" pitchFamily="34" charset="0"/>
              </a:rPr>
              <a:t>An upper endoscopy with biopsy should also be performed in patients with established celiac disease who fail to respond to a gluten-free diet or with relapse of symptoms despite a gluten-free diet.</a:t>
            </a:r>
            <a:endParaRPr lang="en-US" dirty="0"/>
          </a:p>
        </p:txBody>
      </p:sp>
    </p:spTree>
    <p:extLst>
      <p:ext uri="{BB962C8B-B14F-4D97-AF65-F5344CB8AC3E}">
        <p14:creationId xmlns:p14="http://schemas.microsoft.com/office/powerpoint/2010/main" val="45054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722B1-5A28-423A-88D0-B81B56B9E400}"/>
              </a:ext>
            </a:extLst>
          </p:cNvPr>
          <p:cNvSpPr>
            <a:spLocks noGrp="1"/>
          </p:cNvSpPr>
          <p:nvPr>
            <p:ph type="title"/>
          </p:nvPr>
        </p:nvSpPr>
        <p:spPr/>
        <p:txBody>
          <a:bodyPr/>
          <a:lstStyle/>
          <a:p>
            <a:br>
              <a:rPr lang="en-US" sz="1800" b="1" dirty="0">
                <a:solidFill>
                  <a:schemeClr val="tx1"/>
                </a:solidFill>
                <a:effectLst/>
                <a:latin typeface="Calibri" panose="020F0502020204030204" pitchFamily="34" charset="0"/>
                <a:ea typeface="Calibri" panose="020F0502020204030204" pitchFamily="34" charset="0"/>
              </a:rPr>
            </a:br>
            <a:r>
              <a:rPr lang="en-US" sz="1800" b="1" dirty="0">
                <a:solidFill>
                  <a:schemeClr val="tx1"/>
                </a:solidFill>
                <a:effectLst/>
                <a:latin typeface="Calibri" panose="020F0502020204030204" pitchFamily="34" charset="0"/>
                <a:ea typeface="Calibri" panose="020F0502020204030204" pitchFamily="34" charset="0"/>
              </a:rPr>
              <a:t>Repletion of nutritional deficiencies</a:t>
            </a:r>
            <a:br>
              <a:rPr lang="en-US" sz="1800" b="1" dirty="0">
                <a:solidFill>
                  <a:srgbClr val="009E60"/>
                </a:solidFill>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9F99523A-A4F7-44E8-9E49-A2D72FE2DD32}"/>
              </a:ext>
            </a:extLst>
          </p:cNvPr>
          <p:cNvSpPr>
            <a:spLocks noGrp="1"/>
          </p:cNvSpPr>
          <p:nvPr>
            <p:ph idx="1"/>
          </p:nvPr>
        </p:nvSpPr>
        <p:spPr/>
        <p:txBody>
          <a:bodyPr>
            <a:normAutofit lnSpcReduction="10000"/>
          </a:bodyPr>
          <a:lstStyle/>
          <a:p>
            <a:r>
              <a:rPr lang="en-US" sz="1800" dirty="0">
                <a:solidFill>
                  <a:srgbClr val="000000"/>
                </a:solidFill>
                <a:effectLst/>
                <a:latin typeface="Calibri" panose="020F0502020204030204" pitchFamily="34" charset="0"/>
                <a:ea typeface="Calibri" panose="020F0502020204030204" pitchFamily="34" charset="0"/>
              </a:rPr>
              <a:t>Patients should be tested for deficiency of vitamins (A, D, E, B12), copper, zinc, carotene, </a:t>
            </a:r>
            <a:r>
              <a:rPr lang="en-US" sz="1800" dirty="0">
                <a:solidFill>
                  <a:schemeClr val="tx1"/>
                </a:solidFill>
                <a:effectLst/>
                <a:latin typeface="Calibri" panose="020F0502020204030204" pitchFamily="34" charset="0"/>
                <a:ea typeface="Calibri" panose="020F0502020204030204" pitchFamily="34" charset="0"/>
              </a:rPr>
              <a:t>folic acid</a:t>
            </a:r>
            <a:r>
              <a:rPr lang="en-US" sz="1800" dirty="0">
                <a:solidFill>
                  <a:srgbClr val="000000"/>
                </a:solidFill>
                <a:effectLst/>
                <a:latin typeface="Calibri" panose="020F0502020204030204" pitchFamily="34" charset="0"/>
                <a:ea typeface="Calibri" panose="020F0502020204030204" pitchFamily="34" charset="0"/>
              </a:rPr>
              <a:t>, ferritin, iron, and prothrombin time (PT) measured for potential vitamin K deficiency.</a:t>
            </a:r>
          </a:p>
          <a:p>
            <a:r>
              <a:rPr lang="en-US" sz="1800" dirty="0">
                <a:solidFill>
                  <a:srgbClr val="000000"/>
                </a:solidFill>
                <a:effectLst/>
                <a:latin typeface="Calibri" panose="020F0502020204030204" pitchFamily="34" charset="0"/>
                <a:ea typeface="Calibri" panose="020F0502020204030204" pitchFamily="34" charset="0"/>
              </a:rPr>
              <a:t> Deficiency in thiamine, vitamin B6, magnesium, and </a:t>
            </a:r>
            <a:r>
              <a:rPr lang="en-US" sz="1800" dirty="0">
                <a:solidFill>
                  <a:schemeClr val="tx1"/>
                </a:solidFill>
                <a:effectLst/>
                <a:latin typeface="Calibri" panose="020F0502020204030204" pitchFamily="34" charset="0"/>
                <a:ea typeface="Calibri" panose="020F0502020204030204" pitchFamily="34" charset="0"/>
              </a:rPr>
              <a:t>selenium</a:t>
            </a:r>
            <a:r>
              <a:rPr lang="en-US" sz="1800" dirty="0">
                <a:solidFill>
                  <a:srgbClr val="000000"/>
                </a:solidFill>
                <a:effectLst/>
                <a:latin typeface="Calibri" panose="020F0502020204030204" pitchFamily="34" charset="0"/>
                <a:ea typeface="Calibri" panose="020F0502020204030204" pitchFamily="34" charset="0"/>
              </a:rPr>
              <a:t> may also occur depending on the disease severity and dietary intake and should be tested for in the presence of clinical signs or symptoms of a deficiency.</a:t>
            </a:r>
          </a:p>
          <a:p>
            <a:r>
              <a:rPr lang="en-US" sz="1800" dirty="0">
                <a:solidFill>
                  <a:srgbClr val="000000"/>
                </a:solidFill>
                <a:effectLst/>
                <a:latin typeface="Calibri" panose="020F0502020204030204" pitchFamily="34" charset="0"/>
                <a:ea typeface="Calibri" panose="020F0502020204030204" pitchFamily="34" charset="0"/>
              </a:rPr>
              <a:t>A gluten-free diet may induce troublesome constipation. This usually responds to fiber supplementation with </a:t>
            </a:r>
            <a:r>
              <a:rPr lang="en-US" sz="1800" dirty="0">
                <a:solidFill>
                  <a:schemeClr val="tx1"/>
                </a:solidFill>
                <a:effectLst/>
                <a:latin typeface="Calibri" panose="020F0502020204030204" pitchFamily="34" charset="0"/>
                <a:ea typeface="Calibri" panose="020F0502020204030204" pitchFamily="34" charset="0"/>
              </a:rPr>
              <a:t>psyllium</a:t>
            </a:r>
            <a:r>
              <a:rPr lang="en-US" sz="1800" dirty="0">
                <a:solidFill>
                  <a:srgbClr val="000000"/>
                </a:solidFill>
                <a:effectLst/>
                <a:latin typeface="Calibri" panose="020F0502020204030204" pitchFamily="34" charset="0"/>
                <a:ea typeface="Calibri" panose="020F0502020204030204" pitchFamily="34" charset="0"/>
              </a:rPr>
              <a:t> seed husks.</a:t>
            </a:r>
          </a:p>
          <a:p>
            <a:r>
              <a:rPr lang="en-US" sz="1800" dirty="0">
                <a:solidFill>
                  <a:srgbClr val="000000"/>
                </a:solidFill>
                <a:effectLst/>
                <a:latin typeface="Calibri" panose="020F0502020204030204" pitchFamily="34" charset="0"/>
                <a:ea typeface="Calibri" panose="020F0502020204030204" pitchFamily="34" charset="0"/>
              </a:rPr>
              <a:t>There may be incomplete absorption of medication in untreated, partially treated, or refractory celiac disease. This is important for women of childbearing age who take oral contraceptive pills.</a:t>
            </a:r>
            <a:endParaRPr lang="en-US" dirty="0"/>
          </a:p>
        </p:txBody>
      </p:sp>
    </p:spTree>
    <p:extLst>
      <p:ext uri="{BB962C8B-B14F-4D97-AF65-F5344CB8AC3E}">
        <p14:creationId xmlns:p14="http://schemas.microsoft.com/office/powerpoint/2010/main" val="1583508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7B738-EC1A-4449-B6A5-C5C82952D3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53242B-E30D-4EE6-8561-B33A9439417D}"/>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rPr>
              <a:t>Bone loss (principally osteopenia and less often osteoporosis) is common in celiac disease, and can occur in patients without gastrointestinal symptoms.</a:t>
            </a:r>
          </a:p>
          <a:p>
            <a:r>
              <a:rPr lang="en-US" sz="1800" dirty="0">
                <a:solidFill>
                  <a:srgbClr val="000000"/>
                </a:solidFill>
                <a:effectLst/>
                <a:latin typeface="Calibri" panose="020F0502020204030204" pitchFamily="34" charset="0"/>
                <a:ea typeface="Calibri" panose="020F0502020204030204" pitchFamily="34" charset="0"/>
              </a:rPr>
              <a:t>Patients diagnosed with celiac disease should be evaluated for bone loss using a DXA (dual energy x-ray absorptiometry) scan. Monitoring by repeat DXA scan after one year is useful in patients with osteopenia since it permits estimation of the rate of change of bone mineral density</a:t>
            </a:r>
            <a:r>
              <a:rPr lang="en-US" sz="1800" dirty="0">
                <a:solidFill>
                  <a:srgbClr val="000000"/>
                </a:solidFill>
                <a:latin typeface="Calibri" panose="020F0502020204030204" pitchFamily="34" charset="0"/>
                <a:ea typeface="Calibri" panose="020F0502020204030204" pitchFamily="34" charset="0"/>
              </a:rPr>
              <a:t>.</a:t>
            </a:r>
          </a:p>
          <a:p>
            <a:endParaRPr lang="en-US" dirty="0"/>
          </a:p>
        </p:txBody>
      </p:sp>
    </p:spTree>
    <p:extLst>
      <p:ext uri="{BB962C8B-B14F-4D97-AF65-F5344CB8AC3E}">
        <p14:creationId xmlns:p14="http://schemas.microsoft.com/office/powerpoint/2010/main" val="1614529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B9251-F3FB-49B5-BA20-0A237D95B2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FB4D7A-E27C-49DE-ACE0-FBDD766545D0}"/>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rPr>
              <a:t>prophylactic administration of pneumococcal vaccine is recommended. </a:t>
            </a:r>
          </a:p>
          <a:p>
            <a:r>
              <a:rPr lang="en-US" sz="1800" dirty="0">
                <a:solidFill>
                  <a:srgbClr val="000000"/>
                </a:solidFill>
                <a:effectLst/>
                <a:latin typeface="Calibri" panose="020F0502020204030204" pitchFamily="34" charset="0"/>
                <a:ea typeface="Calibri" panose="020F0502020204030204" pitchFamily="34" charset="0"/>
              </a:rPr>
              <a:t>screening of first-degree relatives (particularly siblings) should be considered, particularly when symptomatic. </a:t>
            </a:r>
            <a:endParaRPr lang="en-US" dirty="0"/>
          </a:p>
        </p:txBody>
      </p:sp>
    </p:spTree>
    <p:extLst>
      <p:ext uri="{BB962C8B-B14F-4D97-AF65-F5344CB8AC3E}">
        <p14:creationId xmlns:p14="http://schemas.microsoft.com/office/powerpoint/2010/main" val="268274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8572F-561A-4B88-A942-413C45D250B9}"/>
              </a:ext>
            </a:extLst>
          </p:cNvPr>
          <p:cNvSpPr>
            <a:spLocks noGrp="1"/>
          </p:cNvSpPr>
          <p:nvPr>
            <p:ph type="title"/>
          </p:nvPr>
        </p:nvSpPr>
        <p:spPr/>
        <p:txBody>
          <a:bodyPr/>
          <a:lstStyle/>
          <a:p>
            <a:br>
              <a:rPr lang="en-US" sz="1800" b="1" dirty="0">
                <a:solidFill>
                  <a:srgbClr val="000000"/>
                </a:solidFill>
                <a:effectLst/>
                <a:latin typeface="Calibri" panose="020F0502020204030204" pitchFamily="34" charset="0"/>
                <a:ea typeface="Calibri" panose="020F0502020204030204" pitchFamily="34" charset="0"/>
              </a:rPr>
            </a:br>
            <a:r>
              <a:rPr lang="en-US" sz="1800" b="1" dirty="0">
                <a:solidFill>
                  <a:srgbClr val="000000"/>
                </a:solidFill>
                <a:effectLst/>
                <a:latin typeface="Calibri" panose="020F0502020204030204" pitchFamily="34" charset="0"/>
                <a:ea typeface="Calibri" panose="020F0502020204030204" pitchFamily="34" charset="0"/>
              </a:rPr>
              <a:t>Diagnosis of celiac disease </a:t>
            </a:r>
            <a:endParaRPr lang="en-US" dirty="0"/>
          </a:p>
        </p:txBody>
      </p:sp>
      <p:sp>
        <p:nvSpPr>
          <p:cNvPr id="3" name="Content Placeholder 2">
            <a:extLst>
              <a:ext uri="{FF2B5EF4-FFF2-40B4-BE49-F238E27FC236}">
                <a16:creationId xmlns:a16="http://schemas.microsoft.com/office/drawing/2014/main" id="{5532E1AA-46A2-4304-BEA7-9F5F17B38E5D}"/>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rPr>
              <a:t>Celiac disease is a small bowel disorder characterized by mucosal inflammation, villous atrophy, and crypt hyperplasia, which occur upon exposure to dietary gluten and demonstrates improvement after withdrawal of gluten from the diet.</a:t>
            </a:r>
            <a:endParaRPr lang="en-US" dirty="0"/>
          </a:p>
        </p:txBody>
      </p:sp>
    </p:spTree>
    <p:extLst>
      <p:ext uri="{BB962C8B-B14F-4D97-AF65-F5344CB8AC3E}">
        <p14:creationId xmlns:p14="http://schemas.microsoft.com/office/powerpoint/2010/main" val="1317638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4C4DA-726B-42A8-9E88-94CBBE62D2BD}"/>
              </a:ext>
            </a:extLst>
          </p:cNvPr>
          <p:cNvSpPr>
            <a:spLocks noGrp="1"/>
          </p:cNvSpPr>
          <p:nvPr>
            <p:ph type="title"/>
          </p:nvPr>
        </p:nvSpPr>
        <p:spPr/>
        <p:txBody>
          <a:bodyPr/>
          <a:lstStyle/>
          <a:p>
            <a:br>
              <a:rPr lang="en-US" sz="1800" dirty="0">
                <a:solidFill>
                  <a:srgbClr val="000000"/>
                </a:solidFill>
                <a:effectLst/>
                <a:latin typeface="Calibri" panose="020F0502020204030204" pitchFamily="34" charset="0"/>
                <a:ea typeface="Calibri" panose="020F0502020204030204" pitchFamily="34" charset="0"/>
              </a:rPr>
            </a:br>
            <a:r>
              <a:rPr lang="en-US" sz="1800" dirty="0">
                <a:solidFill>
                  <a:srgbClr val="000000"/>
                </a:solidFill>
                <a:effectLst/>
                <a:latin typeface="Calibri" panose="020F0502020204030204" pitchFamily="34" charset="0"/>
                <a:ea typeface="Calibri" panose="020F0502020204030204" pitchFamily="34" charset="0"/>
              </a:rPr>
              <a:t>Serologic testing for celiac disease is recommended in adults with any of the following:</a:t>
            </a:r>
            <a:endParaRPr lang="en-US" dirty="0"/>
          </a:p>
        </p:txBody>
      </p:sp>
      <p:sp>
        <p:nvSpPr>
          <p:cNvPr id="3" name="Content Placeholder 2">
            <a:extLst>
              <a:ext uri="{FF2B5EF4-FFF2-40B4-BE49-F238E27FC236}">
                <a16:creationId xmlns:a16="http://schemas.microsoft.com/office/drawing/2014/main" id="{5E607FCD-AF9E-4595-8394-772BB5007EC4}"/>
              </a:ext>
            </a:extLst>
          </p:cNvPr>
          <p:cNvSpPr>
            <a:spLocks noGrp="1"/>
          </p:cNvSpPr>
          <p:nvPr>
            <p:ph idx="1"/>
          </p:nvPr>
        </p:nvSpPr>
        <p:spPr/>
        <p:txBody>
          <a:bodyPr>
            <a:normAutofit fontScale="92500"/>
          </a:bodyPr>
          <a:lstStyle/>
          <a:p>
            <a:r>
              <a:rPr lang="en-US" sz="1800" b="1" dirty="0">
                <a:solidFill>
                  <a:srgbClr val="009E60"/>
                </a:solidFill>
                <a:effectLst/>
                <a:latin typeface="Calibri" panose="020F0502020204030204" pitchFamily="34" charset="0"/>
                <a:ea typeface="Calibri" panose="020F0502020204030204" pitchFamily="34" charset="0"/>
              </a:rPr>
              <a:t>Suggestive gastrointestinal symptoms:</a:t>
            </a:r>
          </a:p>
          <a:p>
            <a:pPr marL="0" indent="0">
              <a:buNone/>
            </a:pPr>
            <a:r>
              <a:rPr lang="en-US" sz="1800" dirty="0">
                <a:solidFill>
                  <a:srgbClr val="000000"/>
                </a:solidFill>
                <a:effectLst/>
                <a:latin typeface="Calibri" panose="020F0502020204030204" pitchFamily="34" charset="0"/>
                <a:ea typeface="Calibri" panose="020F0502020204030204" pitchFamily="34" charset="0"/>
              </a:rPr>
              <a:t> Gastrointestinal symptoms include chronic or recurrent diarrhea or constipation, malabsorption, unexpected weight loss, abdominal pain, distension, or bloating. Testing should therefore be performed in patients with symptoms suggestive of irritable bowel syndrome or refractory lactose intolerance. </a:t>
            </a:r>
          </a:p>
          <a:p>
            <a:r>
              <a:rPr lang="en-US" sz="1800" b="1" dirty="0">
                <a:solidFill>
                  <a:srgbClr val="009E60"/>
                </a:solidFill>
                <a:effectLst/>
                <a:latin typeface="Calibri" panose="020F0502020204030204" pitchFamily="34" charset="0"/>
                <a:ea typeface="Calibri" panose="020F0502020204030204" pitchFamily="34" charset="0"/>
              </a:rPr>
              <a:t>Extraintestinal signs/symptoms suggestive of celiac disease:</a:t>
            </a:r>
          </a:p>
          <a:p>
            <a:pPr marL="0" indent="0">
              <a:buNone/>
            </a:pPr>
            <a:r>
              <a:rPr lang="en-US" sz="1800" dirty="0">
                <a:solidFill>
                  <a:srgbClr val="000000"/>
                </a:solidFill>
                <a:effectLst/>
                <a:latin typeface="Calibri" panose="020F0502020204030204" pitchFamily="34" charset="0"/>
                <a:ea typeface="Calibri" panose="020F0502020204030204" pitchFamily="34" charset="0"/>
              </a:rPr>
              <a:t>This includes patients without other explanations for iron deficiency anemia, folate or vitamin B12 deficiency, persistent elevation in serum aminotransferases, dermatitis herpetiformis, fatigue, recurrent headaches, recurrent fetal loss, low birthweight offspring, reduced fertility, persistent aphthous stomatitis, dental enamel hypoplasia, metabolic bone disease and premature osteoporosis, idiopathic peripheral neuropathy, or nonhereditary cerebellar ataxia.</a:t>
            </a:r>
            <a:endParaRPr lang="en-US" sz="1800" b="1" dirty="0">
              <a:solidFill>
                <a:srgbClr val="009E60"/>
              </a:solidFill>
              <a:effectLst/>
              <a:latin typeface="Calibri" panose="020F0502020204030204" pitchFamily="34" charset="0"/>
              <a:ea typeface="Calibri" panose="020F0502020204030204" pitchFamily="34" charset="0"/>
            </a:endParaRPr>
          </a:p>
          <a:p>
            <a:endParaRPr lang="en-US" sz="1800" b="1" dirty="0">
              <a:solidFill>
                <a:srgbClr val="009E60"/>
              </a:solidFill>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420565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04737-227B-43E0-ABC2-182A8B85C92C}"/>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B754EABA-4461-4412-A5F3-5C29FBB7B3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26188" y="43848"/>
            <a:ext cx="6077749" cy="6762276"/>
          </a:xfrm>
        </p:spPr>
      </p:pic>
    </p:spTree>
    <p:extLst>
      <p:ext uri="{BB962C8B-B14F-4D97-AF65-F5344CB8AC3E}">
        <p14:creationId xmlns:p14="http://schemas.microsoft.com/office/powerpoint/2010/main" val="3767163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2E22E-65B9-469C-BE21-7EB7938777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4F2770-96C4-4059-B4F5-1FF1EBA396C4}"/>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rPr>
              <a:t>The diagnosis of celiac disease in patients with biopsy-proven dermatitis herpetiformis can be established by serology alone without a small bowel biopsy. </a:t>
            </a:r>
          </a:p>
          <a:p>
            <a:r>
              <a:rPr lang="en-US" sz="1800" dirty="0">
                <a:solidFill>
                  <a:srgbClr val="000000"/>
                </a:solidFill>
                <a:effectLst/>
                <a:latin typeface="Calibri" panose="020F0502020204030204" pitchFamily="34" charset="0"/>
                <a:ea typeface="Calibri" panose="020F0502020204030204" pitchFamily="34" charset="0"/>
              </a:rPr>
              <a:t>The most common disorders in the differential diagnosis of celiac disease include: irritable bowel syndrome, small intestinal bacterial overgrowth, lactose intolerance, chronic pancreatitis, microscopic colitis, and inflammatory bowel disease. </a:t>
            </a:r>
          </a:p>
          <a:p>
            <a:r>
              <a:rPr lang="en-US" sz="1800" dirty="0">
                <a:solidFill>
                  <a:srgbClr val="000000"/>
                </a:solidFill>
                <a:effectLst/>
                <a:latin typeface="Calibri" panose="020F0502020204030204" pitchFamily="34" charset="0"/>
                <a:ea typeface="Calibri" panose="020F0502020204030204" pitchFamily="34" charset="0"/>
              </a:rPr>
              <a:t>Non-celiac gluten sensitivity (NCGS) describes a syndrome of symptomatic response to gluten ingestion in patients with </a:t>
            </a:r>
            <a:r>
              <a:rPr lang="en-US" sz="1800" b="1" dirty="0">
                <a:solidFill>
                  <a:srgbClr val="000000"/>
                </a:solidFill>
                <a:effectLst/>
                <a:latin typeface="Calibri" panose="020F0502020204030204" pitchFamily="34" charset="0"/>
                <a:ea typeface="Calibri" panose="020F0502020204030204" pitchFamily="34" charset="0"/>
              </a:rPr>
              <a:t>no</a:t>
            </a:r>
            <a:r>
              <a:rPr lang="en-US" sz="1800" dirty="0">
                <a:solidFill>
                  <a:srgbClr val="000000"/>
                </a:solidFill>
                <a:effectLst/>
                <a:latin typeface="Calibri" panose="020F0502020204030204" pitchFamily="34" charset="0"/>
                <a:ea typeface="Calibri" panose="020F0502020204030204" pitchFamily="34" charset="0"/>
              </a:rPr>
              <a:t> serologic or histologic evidence of celiac disease. </a:t>
            </a:r>
            <a:endParaRPr lang="en-US" dirty="0"/>
          </a:p>
        </p:txBody>
      </p:sp>
    </p:spTree>
    <p:extLst>
      <p:ext uri="{BB962C8B-B14F-4D97-AF65-F5344CB8AC3E}">
        <p14:creationId xmlns:p14="http://schemas.microsoft.com/office/powerpoint/2010/main" val="621846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0B297-E600-4B36-BDF8-11F3E86D20B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6464CAA-1F4B-40D1-9A49-E3DB51D1F7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46446" y="381837"/>
            <a:ext cx="5704512" cy="5952968"/>
          </a:xfrm>
        </p:spPr>
      </p:pic>
    </p:spTree>
    <p:extLst>
      <p:ext uri="{BB962C8B-B14F-4D97-AF65-F5344CB8AC3E}">
        <p14:creationId xmlns:p14="http://schemas.microsoft.com/office/powerpoint/2010/main" val="3590130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297D4-CF47-42C4-80D6-2021BDA2F5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D41B6A-0BD1-4FC0-B402-45341E8F915E}"/>
              </a:ext>
            </a:extLst>
          </p:cNvPr>
          <p:cNvSpPr>
            <a:spLocks noGrp="1"/>
          </p:cNvSpPr>
          <p:nvPr>
            <p:ph idx="1"/>
          </p:nvPr>
        </p:nvSpPr>
        <p:spPr/>
        <p:txBody>
          <a:bodyPr>
            <a:normAutofit/>
          </a:bodyPr>
          <a:lstStyle/>
          <a:p>
            <a:r>
              <a:rPr lang="en-US" sz="1800" dirty="0">
                <a:solidFill>
                  <a:srgbClr val="000000"/>
                </a:solidFill>
                <a:effectLst/>
                <a:latin typeface="Calibri" panose="020F0502020204030204" pitchFamily="34" charset="0"/>
                <a:ea typeface="Calibri" panose="020F0502020204030204" pitchFamily="34" charset="0"/>
              </a:rPr>
              <a:t>In individuals at low risk for celiac disease, evaluation begins with serologic testing. Patients with positive serologic testing, should undergo an upper endoscopy with small bowel biopsy to diagnose celiac disease. In contrast, in individuals with a high probability of celiac disease, both serologic testing and small bowel biopsy should be performed.</a:t>
            </a:r>
          </a:p>
          <a:p>
            <a:r>
              <a:rPr lang="en-US" sz="1800" dirty="0">
                <a:solidFill>
                  <a:srgbClr val="000000"/>
                </a:solidFill>
                <a:effectLst/>
                <a:latin typeface="Calibri" panose="020F0502020204030204" pitchFamily="34" charset="0"/>
                <a:ea typeface="Calibri" panose="020F0502020204030204" pitchFamily="34" charset="0"/>
              </a:rPr>
              <a:t>Immunoglobulin A (IgA) anti-tissue transglutaminase (</a:t>
            </a:r>
            <a:r>
              <a:rPr lang="en-US" sz="1800" dirty="0" err="1">
                <a:solidFill>
                  <a:srgbClr val="000000"/>
                </a:solidFill>
                <a:effectLst/>
                <a:latin typeface="Calibri" panose="020F0502020204030204" pitchFamily="34" charset="0"/>
                <a:ea typeface="Calibri" panose="020F0502020204030204" pitchFamily="34" charset="0"/>
              </a:rPr>
              <a:t>tTG</a:t>
            </a:r>
            <a:r>
              <a:rPr lang="en-US" sz="1800" dirty="0">
                <a:solidFill>
                  <a:srgbClr val="000000"/>
                </a:solidFill>
                <a:effectLst/>
                <a:latin typeface="Calibri" panose="020F0502020204030204" pitchFamily="34" charset="0"/>
                <a:ea typeface="Calibri" panose="020F0502020204030204" pitchFamily="34" charset="0"/>
              </a:rPr>
              <a:t>) antibody is the single preferred test for detection of celiac disease in adults. In addition, we concurrently measure total IgA levels. In patients with IgA deficiency we perform IgG-based testing with deamidated gliadin peptide (DGP) IgG. </a:t>
            </a:r>
          </a:p>
        </p:txBody>
      </p:sp>
    </p:spTree>
    <p:extLst>
      <p:ext uri="{BB962C8B-B14F-4D97-AF65-F5344CB8AC3E}">
        <p14:creationId xmlns:p14="http://schemas.microsoft.com/office/powerpoint/2010/main" val="3402798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FAAF8-FAD2-454B-A754-FC25A8B524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723566-9976-4F04-994E-4879CCDBB39C}"/>
              </a:ext>
            </a:extLst>
          </p:cNvPr>
          <p:cNvSpPr>
            <a:spLocks noGrp="1"/>
          </p:cNvSpPr>
          <p:nvPr>
            <p:ph idx="1"/>
          </p:nvPr>
        </p:nvSpPr>
        <p:spPr/>
        <p:txBody>
          <a:bodyPr>
            <a:normAutofit/>
          </a:bodyPr>
          <a:lstStyle/>
          <a:p>
            <a:r>
              <a:rPr lang="en-US" sz="2000" dirty="0">
                <a:solidFill>
                  <a:srgbClr val="000000"/>
                </a:solidFill>
                <a:effectLst/>
                <a:latin typeface="Calibri" panose="020F0502020204030204" pitchFamily="34" charset="0"/>
                <a:ea typeface="Calibri" panose="020F0502020204030204" pitchFamily="34" charset="0"/>
              </a:rPr>
              <a:t>The diagnosis of celiac disease is established by the presence of increased intraepithelial lymphocytes with crypt hyperplasia (Marsh type 2) alone, or in conjunction with villous atrophy (Marsh type 3) on small bowel biopsy in a patient with positive celiac serology. </a:t>
            </a:r>
            <a:endParaRPr lang="en-US" dirty="0"/>
          </a:p>
          <a:p>
            <a:r>
              <a:rPr lang="en-US" sz="1800" dirty="0">
                <a:solidFill>
                  <a:srgbClr val="000000"/>
                </a:solidFill>
                <a:effectLst/>
                <a:latin typeface="Calibri" panose="020F0502020204030204" pitchFamily="34" charset="0"/>
                <a:ea typeface="Calibri" panose="020F0502020204030204" pitchFamily="34" charset="0"/>
              </a:rPr>
              <a:t>In patients with celiac disease and discordant serology and biopsy results, the intestinal biopsy should be re-reviewed by a pathologist familiar with celiac disease to look for subtle abnormalities of celiac disease. </a:t>
            </a:r>
          </a:p>
          <a:p>
            <a:r>
              <a:rPr lang="en-US" sz="1800" dirty="0">
                <a:solidFill>
                  <a:srgbClr val="000000"/>
                </a:solidFill>
                <a:effectLst/>
                <a:latin typeface="Calibri" panose="020F0502020204030204" pitchFamily="34" charset="0"/>
                <a:ea typeface="Calibri" panose="020F0502020204030204" pitchFamily="34" charset="0"/>
              </a:rPr>
              <a:t>In addition,  perform an alternate antibody test (EMA-IgA or DGP-IgA). If serology and histology remain discordant, also perform HLADQ2/DQ8 typing to guide additional evaluation.</a:t>
            </a:r>
            <a:endParaRPr lang="en-US" dirty="0"/>
          </a:p>
        </p:txBody>
      </p:sp>
    </p:spTree>
    <p:extLst>
      <p:ext uri="{BB962C8B-B14F-4D97-AF65-F5344CB8AC3E}">
        <p14:creationId xmlns:p14="http://schemas.microsoft.com/office/powerpoint/2010/main" val="89441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A7255-566D-40B7-ADC8-C868F03583B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DB990B9-A744-446B-A1D0-44B65D73DE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8277" y="687599"/>
            <a:ext cx="5985557" cy="6079966"/>
          </a:xfrm>
        </p:spPr>
      </p:pic>
    </p:spTree>
    <p:extLst>
      <p:ext uri="{BB962C8B-B14F-4D97-AF65-F5344CB8AC3E}">
        <p14:creationId xmlns:p14="http://schemas.microsoft.com/office/powerpoint/2010/main" val="2662742166"/>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346</TotalTime>
  <Words>1079</Words>
  <Application>Microsoft Office PowerPoint</Application>
  <PresentationFormat>Widescreen</PresentationFormat>
  <Paragraphs>47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Schoolbook</vt:lpstr>
      <vt:lpstr>Corbel</vt:lpstr>
      <vt:lpstr>Feathered</vt:lpstr>
      <vt:lpstr>Diagnosis and Management of celiac disease in adults </vt:lpstr>
      <vt:lpstr> Diagnosis of celiac disease </vt:lpstr>
      <vt:lpstr> Serologic testing for celiac disease is recommended in adults with any of the following:</vt:lpstr>
      <vt:lpstr>PowerPoint Presentation</vt:lpstr>
      <vt:lpstr>PowerPoint Presentation</vt:lpstr>
      <vt:lpstr>PowerPoint Presentation</vt:lpstr>
      <vt:lpstr>PowerPoint Presentation</vt:lpstr>
      <vt:lpstr>PowerPoint Presentation</vt:lpstr>
      <vt:lpstr>PowerPoint Presentation</vt:lpstr>
      <vt:lpstr> Management of celiac disease </vt:lpstr>
      <vt:lpstr> DIETARY COUNSELING </vt:lpstr>
      <vt:lpstr>PowerPoint Presentation</vt:lpstr>
      <vt:lpstr>PowerPoint Presentation</vt:lpstr>
      <vt:lpstr>PowerPoint Presentation</vt:lpstr>
      <vt:lpstr>PowerPoint Presentation</vt:lpstr>
      <vt:lpstr> Repletion of nutritional deficiencies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Diagnosis and Management of celiac disease in adults</dc:title>
  <dc:creator>Farshad Allameh</dc:creator>
  <cp:lastModifiedBy>Farshad Allameh</cp:lastModifiedBy>
  <cp:revision>8</cp:revision>
  <dcterms:created xsi:type="dcterms:W3CDTF">2020-10-25T20:13:09Z</dcterms:created>
  <dcterms:modified xsi:type="dcterms:W3CDTF">2020-10-30T17:50:11Z</dcterms:modified>
</cp:coreProperties>
</file>